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9" r:id="rId3"/>
    <p:sldId id="287" r:id="rId4"/>
    <p:sldId id="288" r:id="rId5"/>
    <p:sldId id="286" r:id="rId6"/>
    <p:sldId id="298" r:id="rId7"/>
    <p:sldId id="294" r:id="rId8"/>
    <p:sldId id="316" r:id="rId9"/>
    <p:sldId id="317" r:id="rId10"/>
    <p:sldId id="305" r:id="rId11"/>
    <p:sldId id="302" r:id="rId12"/>
    <p:sldId id="318" r:id="rId13"/>
    <p:sldId id="303" r:id="rId14"/>
    <p:sldId id="304" r:id="rId15"/>
    <p:sldId id="293" r:id="rId16"/>
    <p:sldId id="301" r:id="rId17"/>
    <p:sldId id="310" r:id="rId18"/>
    <p:sldId id="306" r:id="rId19"/>
    <p:sldId id="311" r:id="rId20"/>
    <p:sldId id="314" r:id="rId21"/>
    <p:sldId id="315" r:id="rId22"/>
    <p:sldId id="307" r:id="rId23"/>
    <p:sldId id="313" r:id="rId24"/>
    <p:sldId id="297" r:id="rId25"/>
    <p:sldId id="299" r:id="rId26"/>
    <p:sldId id="300" r:id="rId27"/>
    <p:sldId id="283" r:id="rId28"/>
    <p:sldId id="292" r:id="rId29"/>
    <p:sldId id="284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4F140-A8F6-4334-805E-6E979144C30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AD858D-5488-432C-B5FC-F149C19E513C}">
      <dgm:prSet phldrT="[Text]"/>
      <dgm:spPr/>
      <dgm:t>
        <a:bodyPr/>
        <a:lstStyle/>
        <a:p>
          <a:r>
            <a:rPr lang="en-US" dirty="0"/>
            <a:t>Initial comparison of all models</a:t>
          </a:r>
        </a:p>
      </dgm:t>
    </dgm:pt>
    <dgm:pt modelId="{8BAE531F-BDED-49A4-9191-23FB80407336}" type="parTrans" cxnId="{7F2E2A64-9698-4834-9519-BFD37E0F9F36}">
      <dgm:prSet/>
      <dgm:spPr/>
      <dgm:t>
        <a:bodyPr/>
        <a:lstStyle/>
        <a:p>
          <a:endParaRPr lang="en-US"/>
        </a:p>
      </dgm:t>
    </dgm:pt>
    <dgm:pt modelId="{56590DA5-0F5D-46C7-AFB7-660630C84546}" type="sibTrans" cxnId="{7F2E2A64-9698-4834-9519-BFD37E0F9F36}">
      <dgm:prSet/>
      <dgm:spPr/>
      <dgm:t>
        <a:bodyPr/>
        <a:lstStyle/>
        <a:p>
          <a:endParaRPr lang="en-US"/>
        </a:p>
      </dgm:t>
    </dgm:pt>
    <dgm:pt modelId="{F0EC17BF-2EAB-4FB1-8284-AFB0231135A2}">
      <dgm:prSet phldrT="[Text]"/>
      <dgm:spPr/>
      <dgm:t>
        <a:bodyPr/>
        <a:lstStyle/>
        <a:p>
          <a:r>
            <a:rPr lang="en-US" dirty="0"/>
            <a:t>Check performance of all models</a:t>
          </a:r>
        </a:p>
      </dgm:t>
    </dgm:pt>
    <dgm:pt modelId="{2F878E47-EEF9-4C0D-9AF8-9FA2ACAEF07B}" type="parTrans" cxnId="{D81C22AD-195A-4406-88AB-E41F13024060}">
      <dgm:prSet/>
      <dgm:spPr/>
      <dgm:t>
        <a:bodyPr/>
        <a:lstStyle/>
        <a:p>
          <a:endParaRPr lang="en-US"/>
        </a:p>
      </dgm:t>
    </dgm:pt>
    <dgm:pt modelId="{D2DC23F7-F6E8-4F7F-9678-D79B23ACC3A9}" type="sibTrans" cxnId="{D81C22AD-195A-4406-88AB-E41F13024060}">
      <dgm:prSet/>
      <dgm:spPr/>
      <dgm:t>
        <a:bodyPr/>
        <a:lstStyle/>
        <a:p>
          <a:endParaRPr lang="en-US"/>
        </a:p>
      </dgm:t>
    </dgm:pt>
    <dgm:pt modelId="{4F770319-88A3-4A41-91D2-3DE45B1036DB}">
      <dgm:prSet phldrT="[Text]"/>
      <dgm:spPr/>
      <dgm:t>
        <a:bodyPr/>
        <a:lstStyle/>
        <a:p>
          <a:r>
            <a:rPr lang="en-US" dirty="0"/>
            <a:t>Select best model</a:t>
          </a:r>
        </a:p>
      </dgm:t>
    </dgm:pt>
    <dgm:pt modelId="{A37CEBDE-C811-4240-A2B3-AEF30F55CB36}" type="parTrans" cxnId="{E1D13D58-EE58-4464-AC42-3C7FD637AC92}">
      <dgm:prSet/>
      <dgm:spPr/>
      <dgm:t>
        <a:bodyPr/>
        <a:lstStyle/>
        <a:p>
          <a:endParaRPr lang="en-US"/>
        </a:p>
      </dgm:t>
    </dgm:pt>
    <dgm:pt modelId="{0496D1AE-D629-47FD-AE13-1D594139802E}" type="sibTrans" cxnId="{E1D13D58-EE58-4464-AC42-3C7FD637AC92}">
      <dgm:prSet/>
      <dgm:spPr/>
      <dgm:t>
        <a:bodyPr/>
        <a:lstStyle/>
        <a:p>
          <a:endParaRPr lang="en-US"/>
        </a:p>
      </dgm:t>
    </dgm:pt>
    <dgm:pt modelId="{5701CD99-C2AC-4008-B1BA-DDFD765CF854}">
      <dgm:prSet/>
      <dgm:spPr/>
      <dgm:t>
        <a:bodyPr/>
        <a:lstStyle/>
        <a:p>
          <a:r>
            <a:rPr lang="en-US" dirty="0"/>
            <a:t>Review Feature Importance</a:t>
          </a:r>
        </a:p>
      </dgm:t>
    </dgm:pt>
    <dgm:pt modelId="{76BDB3FD-E898-4109-B2D4-014E6DC83AA2}" type="parTrans" cxnId="{0F73DD63-4BBC-4E64-81EB-E33BE019C837}">
      <dgm:prSet/>
      <dgm:spPr/>
      <dgm:t>
        <a:bodyPr/>
        <a:lstStyle/>
        <a:p>
          <a:endParaRPr lang="en-US"/>
        </a:p>
      </dgm:t>
    </dgm:pt>
    <dgm:pt modelId="{1885F7B2-71D1-4876-B6BF-7A9C5AD52358}" type="sibTrans" cxnId="{0F73DD63-4BBC-4E64-81EB-E33BE019C837}">
      <dgm:prSet/>
      <dgm:spPr/>
      <dgm:t>
        <a:bodyPr/>
        <a:lstStyle/>
        <a:p>
          <a:endParaRPr lang="en-US"/>
        </a:p>
      </dgm:t>
    </dgm:pt>
    <dgm:pt modelId="{4C942D5F-57A0-43FE-A6AC-401548276EE7}">
      <dgm:prSet/>
      <dgm:spPr/>
      <dgm:t>
        <a:bodyPr/>
        <a:lstStyle/>
        <a:p>
          <a:r>
            <a:rPr lang="en-US" dirty="0"/>
            <a:t>Data Pre-processing</a:t>
          </a:r>
        </a:p>
      </dgm:t>
    </dgm:pt>
    <dgm:pt modelId="{338814EC-5554-49D1-89CA-B24F4DC0525E}" type="parTrans" cxnId="{A58752AE-7BDD-4A0E-81AB-4DE222C0E9D8}">
      <dgm:prSet/>
      <dgm:spPr/>
      <dgm:t>
        <a:bodyPr/>
        <a:lstStyle/>
        <a:p>
          <a:endParaRPr lang="en-US"/>
        </a:p>
      </dgm:t>
    </dgm:pt>
    <dgm:pt modelId="{D4D545D4-19B2-4025-96D8-0F74595CC9BB}" type="sibTrans" cxnId="{A58752AE-7BDD-4A0E-81AB-4DE222C0E9D8}">
      <dgm:prSet/>
      <dgm:spPr/>
      <dgm:t>
        <a:bodyPr/>
        <a:lstStyle/>
        <a:p>
          <a:endParaRPr lang="en-US"/>
        </a:p>
      </dgm:t>
    </dgm:pt>
    <dgm:pt modelId="{2BB7F1D1-596D-4B93-A7A9-DC4A194158D0}">
      <dgm:prSet/>
      <dgm:spPr/>
      <dgm:t>
        <a:bodyPr/>
        <a:lstStyle/>
        <a:p>
          <a:r>
            <a:rPr lang="en-US" dirty="0"/>
            <a:t>Check performance of all models</a:t>
          </a:r>
        </a:p>
      </dgm:t>
    </dgm:pt>
    <dgm:pt modelId="{07D174C8-1B88-4B05-9539-47BAD5299A51}" type="parTrans" cxnId="{9E60471D-BC84-4A25-9D1E-5B69817D0482}">
      <dgm:prSet/>
      <dgm:spPr/>
      <dgm:t>
        <a:bodyPr/>
        <a:lstStyle/>
        <a:p>
          <a:endParaRPr lang="en-US"/>
        </a:p>
      </dgm:t>
    </dgm:pt>
    <dgm:pt modelId="{D2B636BF-FC12-40C6-AD64-EA683A765ACE}" type="sibTrans" cxnId="{9E60471D-BC84-4A25-9D1E-5B69817D0482}">
      <dgm:prSet/>
      <dgm:spPr/>
      <dgm:t>
        <a:bodyPr/>
        <a:lstStyle/>
        <a:p>
          <a:endParaRPr lang="en-US"/>
        </a:p>
      </dgm:t>
    </dgm:pt>
    <dgm:pt modelId="{0C5647FB-0628-4F93-A1BA-6A76B86B2BD2}" type="pres">
      <dgm:prSet presAssocID="{3294F140-A8F6-4334-805E-6E979144C30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B3EE724-98D0-45B9-858D-2BF20151E798}" type="pres">
      <dgm:prSet presAssocID="{4C942D5F-57A0-43FE-A6AC-401548276EE7}" presName="Accent1" presStyleCnt="0"/>
      <dgm:spPr/>
    </dgm:pt>
    <dgm:pt modelId="{9906EEF2-9F7B-4EFD-B975-B9072DEC7611}" type="pres">
      <dgm:prSet presAssocID="{4C942D5F-57A0-43FE-A6AC-401548276EE7}" presName="Accent" presStyleLbl="node1" presStyleIdx="0" presStyleCnt="6"/>
      <dgm:spPr/>
    </dgm:pt>
    <dgm:pt modelId="{EE0443F0-968F-4736-96E6-75504A2F345C}" type="pres">
      <dgm:prSet presAssocID="{4C942D5F-57A0-43FE-A6AC-401548276EE7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C9DB9748-2486-40D9-9664-27933258CC65}" type="pres">
      <dgm:prSet presAssocID="{30AD858D-5488-432C-B5FC-F149C19E513C}" presName="Accent2" presStyleCnt="0"/>
      <dgm:spPr/>
    </dgm:pt>
    <dgm:pt modelId="{94D4A060-3791-4905-AE43-B18A5FE37881}" type="pres">
      <dgm:prSet presAssocID="{30AD858D-5488-432C-B5FC-F149C19E513C}" presName="Accent" presStyleLbl="node1" presStyleIdx="1" presStyleCnt="6"/>
      <dgm:spPr/>
    </dgm:pt>
    <dgm:pt modelId="{C7C589AC-E5DF-467B-B1C2-2B877011B46D}" type="pres">
      <dgm:prSet presAssocID="{30AD858D-5488-432C-B5FC-F149C19E513C}" presName="Parent2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4DC0D96-9550-49CA-A917-B11C0F37BD19}" type="pres">
      <dgm:prSet presAssocID="{F0EC17BF-2EAB-4FB1-8284-AFB0231135A2}" presName="Accent3" presStyleCnt="0"/>
      <dgm:spPr/>
    </dgm:pt>
    <dgm:pt modelId="{658DCFFB-B89F-4844-A43C-B96721778BA4}" type="pres">
      <dgm:prSet presAssocID="{F0EC17BF-2EAB-4FB1-8284-AFB0231135A2}" presName="Accent" presStyleLbl="node1" presStyleIdx="2" presStyleCnt="6"/>
      <dgm:spPr/>
    </dgm:pt>
    <dgm:pt modelId="{40A3CF30-13C1-4443-866B-C1A32968A578}" type="pres">
      <dgm:prSet presAssocID="{F0EC17BF-2EAB-4FB1-8284-AFB0231135A2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B4823ADE-38B5-460D-BDD5-E2DD269414E0}" type="pres">
      <dgm:prSet presAssocID="{5701CD99-C2AC-4008-B1BA-DDFD765CF854}" presName="Accent4" presStyleCnt="0"/>
      <dgm:spPr/>
    </dgm:pt>
    <dgm:pt modelId="{75571AC4-3D25-4067-AC43-ABD90FFD73AA}" type="pres">
      <dgm:prSet presAssocID="{5701CD99-C2AC-4008-B1BA-DDFD765CF854}" presName="Accent" presStyleLbl="node1" presStyleIdx="3" presStyleCnt="6"/>
      <dgm:spPr/>
    </dgm:pt>
    <dgm:pt modelId="{087BE39B-5576-4749-B340-BA7DB42EAB90}" type="pres">
      <dgm:prSet presAssocID="{5701CD99-C2AC-4008-B1BA-DDFD765CF854}" presName="Parent4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875B9C4-C8AF-4881-B673-B777C4D33E8F}" type="pres">
      <dgm:prSet presAssocID="{2BB7F1D1-596D-4B93-A7A9-DC4A194158D0}" presName="Accent5" presStyleCnt="0"/>
      <dgm:spPr/>
    </dgm:pt>
    <dgm:pt modelId="{CF2566D5-E332-4733-8587-DFC0FEF169E3}" type="pres">
      <dgm:prSet presAssocID="{2BB7F1D1-596D-4B93-A7A9-DC4A194158D0}" presName="Accent" presStyleLbl="node1" presStyleIdx="4" presStyleCnt="6"/>
      <dgm:spPr/>
    </dgm:pt>
    <dgm:pt modelId="{51C01032-2FC7-495D-A26C-9F987D47CE42}" type="pres">
      <dgm:prSet presAssocID="{2BB7F1D1-596D-4B93-A7A9-DC4A194158D0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BB47C7B5-2A65-4D91-8F46-809D5BEDC913}" type="pres">
      <dgm:prSet presAssocID="{4F770319-88A3-4A41-91D2-3DE45B1036DB}" presName="Accent6" presStyleCnt="0"/>
      <dgm:spPr/>
    </dgm:pt>
    <dgm:pt modelId="{834EDB56-8B17-46D8-ADE1-D91704D2CB1B}" type="pres">
      <dgm:prSet presAssocID="{4F770319-88A3-4A41-91D2-3DE45B1036DB}" presName="Accent" presStyleLbl="node1" presStyleIdx="5" presStyleCnt="6"/>
      <dgm:spPr/>
    </dgm:pt>
    <dgm:pt modelId="{73D3FCFA-C3D9-4194-A1B1-410F931DAD95}" type="pres">
      <dgm:prSet presAssocID="{4F770319-88A3-4A41-91D2-3DE45B1036DB}" presName="Parent6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9E60471D-BC84-4A25-9D1E-5B69817D0482}" srcId="{3294F140-A8F6-4334-805E-6E979144C30A}" destId="{2BB7F1D1-596D-4B93-A7A9-DC4A194158D0}" srcOrd="4" destOrd="0" parTransId="{07D174C8-1B88-4B05-9539-47BAD5299A51}" sibTransId="{D2B636BF-FC12-40C6-AD64-EA683A765ACE}"/>
    <dgm:cxn modelId="{55833F24-7939-4D7C-8594-7EA91852C731}" type="presOf" srcId="{3294F140-A8F6-4334-805E-6E979144C30A}" destId="{0C5647FB-0628-4F93-A1BA-6A76B86B2BD2}" srcOrd="0" destOrd="0" presId="urn:microsoft.com/office/officeart/2009/layout/CircleArrowProcess"/>
    <dgm:cxn modelId="{49659225-98F3-43C7-B859-6A8BA5F75878}" type="presOf" srcId="{2BB7F1D1-596D-4B93-A7A9-DC4A194158D0}" destId="{51C01032-2FC7-495D-A26C-9F987D47CE42}" srcOrd="0" destOrd="0" presId="urn:microsoft.com/office/officeart/2009/layout/CircleArrowProcess"/>
    <dgm:cxn modelId="{2207B227-FA63-4BE0-8159-2EEEAAD8DB93}" type="presOf" srcId="{30AD858D-5488-432C-B5FC-F149C19E513C}" destId="{C7C589AC-E5DF-467B-B1C2-2B877011B46D}" srcOrd="0" destOrd="0" presId="urn:microsoft.com/office/officeart/2009/layout/CircleArrowProcess"/>
    <dgm:cxn modelId="{B0A14141-1E1E-4701-AFE5-C699502510CF}" type="presOf" srcId="{F0EC17BF-2EAB-4FB1-8284-AFB0231135A2}" destId="{40A3CF30-13C1-4443-866B-C1A32968A578}" srcOrd="0" destOrd="0" presId="urn:microsoft.com/office/officeart/2009/layout/CircleArrowProcess"/>
    <dgm:cxn modelId="{0F73DD63-4BBC-4E64-81EB-E33BE019C837}" srcId="{3294F140-A8F6-4334-805E-6E979144C30A}" destId="{5701CD99-C2AC-4008-B1BA-DDFD765CF854}" srcOrd="3" destOrd="0" parTransId="{76BDB3FD-E898-4109-B2D4-014E6DC83AA2}" sibTransId="{1885F7B2-71D1-4876-B6BF-7A9C5AD52358}"/>
    <dgm:cxn modelId="{7F2E2A64-9698-4834-9519-BFD37E0F9F36}" srcId="{3294F140-A8F6-4334-805E-6E979144C30A}" destId="{30AD858D-5488-432C-B5FC-F149C19E513C}" srcOrd="1" destOrd="0" parTransId="{8BAE531F-BDED-49A4-9191-23FB80407336}" sibTransId="{56590DA5-0F5D-46C7-AFB7-660630C84546}"/>
    <dgm:cxn modelId="{E1D13D58-EE58-4464-AC42-3C7FD637AC92}" srcId="{3294F140-A8F6-4334-805E-6E979144C30A}" destId="{4F770319-88A3-4A41-91D2-3DE45B1036DB}" srcOrd="5" destOrd="0" parTransId="{A37CEBDE-C811-4240-A2B3-AEF30F55CB36}" sibTransId="{0496D1AE-D629-47FD-AE13-1D594139802E}"/>
    <dgm:cxn modelId="{D81C22AD-195A-4406-88AB-E41F13024060}" srcId="{3294F140-A8F6-4334-805E-6E979144C30A}" destId="{F0EC17BF-2EAB-4FB1-8284-AFB0231135A2}" srcOrd="2" destOrd="0" parTransId="{2F878E47-EEF9-4C0D-9AF8-9FA2ACAEF07B}" sibTransId="{D2DC23F7-F6E8-4F7F-9678-D79B23ACC3A9}"/>
    <dgm:cxn modelId="{A58752AE-7BDD-4A0E-81AB-4DE222C0E9D8}" srcId="{3294F140-A8F6-4334-805E-6E979144C30A}" destId="{4C942D5F-57A0-43FE-A6AC-401548276EE7}" srcOrd="0" destOrd="0" parTransId="{338814EC-5554-49D1-89CA-B24F4DC0525E}" sibTransId="{D4D545D4-19B2-4025-96D8-0F74595CC9BB}"/>
    <dgm:cxn modelId="{92BD3DC5-44D9-481C-B0C6-B3CE6B361957}" type="presOf" srcId="{4F770319-88A3-4A41-91D2-3DE45B1036DB}" destId="{73D3FCFA-C3D9-4194-A1B1-410F931DAD95}" srcOrd="0" destOrd="0" presId="urn:microsoft.com/office/officeart/2009/layout/CircleArrowProcess"/>
    <dgm:cxn modelId="{CE8A3BD1-E9F4-47F9-956E-85FCD632CDE2}" type="presOf" srcId="{4C942D5F-57A0-43FE-A6AC-401548276EE7}" destId="{EE0443F0-968F-4736-96E6-75504A2F345C}" srcOrd="0" destOrd="0" presId="urn:microsoft.com/office/officeart/2009/layout/CircleArrowProcess"/>
    <dgm:cxn modelId="{2DECB3DF-0FB2-4011-B26C-FAA19A46FF17}" type="presOf" srcId="{5701CD99-C2AC-4008-B1BA-DDFD765CF854}" destId="{087BE39B-5576-4749-B340-BA7DB42EAB90}" srcOrd="0" destOrd="0" presId="urn:microsoft.com/office/officeart/2009/layout/CircleArrowProcess"/>
    <dgm:cxn modelId="{16A9C9A0-53B0-4569-B07E-CC782EE18540}" type="presParOf" srcId="{0C5647FB-0628-4F93-A1BA-6A76B86B2BD2}" destId="{AB3EE724-98D0-45B9-858D-2BF20151E798}" srcOrd="0" destOrd="0" presId="urn:microsoft.com/office/officeart/2009/layout/CircleArrowProcess"/>
    <dgm:cxn modelId="{E6606D56-26F7-46DE-BA5A-C4CAE773AACC}" type="presParOf" srcId="{AB3EE724-98D0-45B9-858D-2BF20151E798}" destId="{9906EEF2-9F7B-4EFD-B975-B9072DEC7611}" srcOrd="0" destOrd="0" presId="urn:microsoft.com/office/officeart/2009/layout/CircleArrowProcess"/>
    <dgm:cxn modelId="{4CF9F89E-53F0-4B62-9134-104599180F61}" type="presParOf" srcId="{0C5647FB-0628-4F93-A1BA-6A76B86B2BD2}" destId="{EE0443F0-968F-4736-96E6-75504A2F345C}" srcOrd="1" destOrd="0" presId="urn:microsoft.com/office/officeart/2009/layout/CircleArrowProcess"/>
    <dgm:cxn modelId="{E9F7249D-0D55-4026-A778-EC165E7717A3}" type="presParOf" srcId="{0C5647FB-0628-4F93-A1BA-6A76B86B2BD2}" destId="{C9DB9748-2486-40D9-9664-27933258CC65}" srcOrd="2" destOrd="0" presId="urn:microsoft.com/office/officeart/2009/layout/CircleArrowProcess"/>
    <dgm:cxn modelId="{81026507-449A-4894-A55A-D0792D42439E}" type="presParOf" srcId="{C9DB9748-2486-40D9-9664-27933258CC65}" destId="{94D4A060-3791-4905-AE43-B18A5FE37881}" srcOrd="0" destOrd="0" presId="urn:microsoft.com/office/officeart/2009/layout/CircleArrowProcess"/>
    <dgm:cxn modelId="{05ABAFE5-95AA-427E-A5DB-53654EA03A41}" type="presParOf" srcId="{0C5647FB-0628-4F93-A1BA-6A76B86B2BD2}" destId="{C7C589AC-E5DF-467B-B1C2-2B877011B46D}" srcOrd="3" destOrd="0" presId="urn:microsoft.com/office/officeart/2009/layout/CircleArrowProcess"/>
    <dgm:cxn modelId="{DC544C45-FB4D-4971-9D82-1DF81B224D9E}" type="presParOf" srcId="{0C5647FB-0628-4F93-A1BA-6A76B86B2BD2}" destId="{B4DC0D96-9550-49CA-A917-B11C0F37BD19}" srcOrd="4" destOrd="0" presId="urn:microsoft.com/office/officeart/2009/layout/CircleArrowProcess"/>
    <dgm:cxn modelId="{7FA6511C-B4FB-447F-84C9-0119B4E84AED}" type="presParOf" srcId="{B4DC0D96-9550-49CA-A917-B11C0F37BD19}" destId="{658DCFFB-B89F-4844-A43C-B96721778BA4}" srcOrd="0" destOrd="0" presId="urn:microsoft.com/office/officeart/2009/layout/CircleArrowProcess"/>
    <dgm:cxn modelId="{EE9BA6C8-4436-4970-8916-A34B620C8424}" type="presParOf" srcId="{0C5647FB-0628-4F93-A1BA-6A76B86B2BD2}" destId="{40A3CF30-13C1-4443-866B-C1A32968A578}" srcOrd="5" destOrd="0" presId="urn:microsoft.com/office/officeart/2009/layout/CircleArrowProcess"/>
    <dgm:cxn modelId="{3A221C42-F13B-4F76-8EDA-CDE8DE1B0009}" type="presParOf" srcId="{0C5647FB-0628-4F93-A1BA-6A76B86B2BD2}" destId="{B4823ADE-38B5-460D-BDD5-E2DD269414E0}" srcOrd="6" destOrd="0" presId="urn:microsoft.com/office/officeart/2009/layout/CircleArrowProcess"/>
    <dgm:cxn modelId="{18A5E1A1-96DA-4A63-A747-A8BFF2E627F7}" type="presParOf" srcId="{B4823ADE-38B5-460D-BDD5-E2DD269414E0}" destId="{75571AC4-3D25-4067-AC43-ABD90FFD73AA}" srcOrd="0" destOrd="0" presId="urn:microsoft.com/office/officeart/2009/layout/CircleArrowProcess"/>
    <dgm:cxn modelId="{8C19232C-A5B2-49C0-900B-1049072005A3}" type="presParOf" srcId="{0C5647FB-0628-4F93-A1BA-6A76B86B2BD2}" destId="{087BE39B-5576-4749-B340-BA7DB42EAB90}" srcOrd="7" destOrd="0" presId="urn:microsoft.com/office/officeart/2009/layout/CircleArrowProcess"/>
    <dgm:cxn modelId="{82C7B7DC-0367-4BEE-9F52-10FA36ECFD63}" type="presParOf" srcId="{0C5647FB-0628-4F93-A1BA-6A76B86B2BD2}" destId="{1875B9C4-C8AF-4881-B673-B777C4D33E8F}" srcOrd="8" destOrd="0" presId="urn:microsoft.com/office/officeart/2009/layout/CircleArrowProcess"/>
    <dgm:cxn modelId="{B0F18018-99BA-462B-AFB3-9BE70E24366C}" type="presParOf" srcId="{1875B9C4-C8AF-4881-B673-B777C4D33E8F}" destId="{CF2566D5-E332-4733-8587-DFC0FEF169E3}" srcOrd="0" destOrd="0" presId="urn:microsoft.com/office/officeart/2009/layout/CircleArrowProcess"/>
    <dgm:cxn modelId="{D6C2AD7B-0560-4749-99A6-CA8129763356}" type="presParOf" srcId="{0C5647FB-0628-4F93-A1BA-6A76B86B2BD2}" destId="{51C01032-2FC7-495D-A26C-9F987D47CE42}" srcOrd="9" destOrd="0" presId="urn:microsoft.com/office/officeart/2009/layout/CircleArrowProcess"/>
    <dgm:cxn modelId="{681D945F-F443-4055-9FDF-34C19ECD164E}" type="presParOf" srcId="{0C5647FB-0628-4F93-A1BA-6A76B86B2BD2}" destId="{BB47C7B5-2A65-4D91-8F46-809D5BEDC913}" srcOrd="10" destOrd="0" presId="urn:microsoft.com/office/officeart/2009/layout/CircleArrowProcess"/>
    <dgm:cxn modelId="{05BD87AE-635F-4261-8E0F-0FD073CFE4C0}" type="presParOf" srcId="{BB47C7B5-2A65-4D91-8F46-809D5BEDC913}" destId="{834EDB56-8B17-46D8-ADE1-D91704D2CB1B}" srcOrd="0" destOrd="0" presId="urn:microsoft.com/office/officeart/2009/layout/CircleArrowProcess"/>
    <dgm:cxn modelId="{7B1126A6-2FCC-4F6C-9B2C-67A9B11B62D3}" type="presParOf" srcId="{0C5647FB-0628-4F93-A1BA-6A76B86B2BD2}" destId="{73D3FCFA-C3D9-4194-A1B1-410F931DAD95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6EEF2-9F7B-4EFD-B975-B9072DEC7611}">
      <dsp:nvSpPr>
        <dsp:cNvPr id="0" name=""/>
        <dsp:cNvSpPr/>
      </dsp:nvSpPr>
      <dsp:spPr>
        <a:xfrm>
          <a:off x="969409" y="0"/>
          <a:ext cx="1400212" cy="140036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443F0-968F-4736-96E6-75504A2F345C}">
      <dsp:nvSpPr>
        <dsp:cNvPr id="0" name=""/>
        <dsp:cNvSpPr/>
      </dsp:nvSpPr>
      <dsp:spPr>
        <a:xfrm>
          <a:off x="1278554" y="507092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Pre-processing</a:t>
          </a:r>
        </a:p>
      </dsp:txBody>
      <dsp:txXfrm>
        <a:off x="1278554" y="507092"/>
        <a:ext cx="781398" cy="390440"/>
      </dsp:txXfrm>
    </dsp:sp>
    <dsp:sp modelId="{94D4A060-3791-4905-AE43-B18A5FE37881}">
      <dsp:nvSpPr>
        <dsp:cNvPr id="0" name=""/>
        <dsp:cNvSpPr/>
      </dsp:nvSpPr>
      <dsp:spPr>
        <a:xfrm>
          <a:off x="580417" y="804849"/>
          <a:ext cx="1400212" cy="140036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589AC-E5DF-467B-B1C2-2B877011B46D}">
      <dsp:nvSpPr>
        <dsp:cNvPr id="0" name=""/>
        <dsp:cNvSpPr/>
      </dsp:nvSpPr>
      <dsp:spPr>
        <a:xfrm>
          <a:off x="887986" y="1313540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comparison of all models</a:t>
          </a:r>
        </a:p>
      </dsp:txBody>
      <dsp:txXfrm>
        <a:off x="887986" y="1313540"/>
        <a:ext cx="781398" cy="390440"/>
      </dsp:txXfrm>
    </dsp:sp>
    <dsp:sp modelId="{658DCFFB-B89F-4844-A43C-B96721778BA4}">
      <dsp:nvSpPr>
        <dsp:cNvPr id="0" name=""/>
        <dsp:cNvSpPr/>
      </dsp:nvSpPr>
      <dsp:spPr>
        <a:xfrm>
          <a:off x="969409" y="1612363"/>
          <a:ext cx="1400212" cy="140036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CF30-13C1-4443-866B-C1A32968A578}">
      <dsp:nvSpPr>
        <dsp:cNvPr id="0" name=""/>
        <dsp:cNvSpPr/>
      </dsp:nvSpPr>
      <dsp:spPr>
        <a:xfrm>
          <a:off x="1278554" y="2119455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Check performance of all models</a:t>
          </a:r>
        </a:p>
      </dsp:txBody>
      <dsp:txXfrm>
        <a:off x="1278554" y="2119455"/>
        <a:ext cx="781398" cy="390440"/>
      </dsp:txXfrm>
    </dsp:sp>
    <dsp:sp modelId="{75571AC4-3D25-4067-AC43-ABD90FFD73AA}">
      <dsp:nvSpPr>
        <dsp:cNvPr id="0" name=""/>
        <dsp:cNvSpPr/>
      </dsp:nvSpPr>
      <dsp:spPr>
        <a:xfrm>
          <a:off x="580417" y="2418810"/>
          <a:ext cx="1400212" cy="140036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BE39B-5576-4749-B340-BA7DB42EAB90}">
      <dsp:nvSpPr>
        <dsp:cNvPr id="0" name=""/>
        <dsp:cNvSpPr/>
      </dsp:nvSpPr>
      <dsp:spPr>
        <a:xfrm>
          <a:off x="887986" y="2925903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Review Feature Importance</a:t>
          </a:r>
        </a:p>
      </dsp:txBody>
      <dsp:txXfrm>
        <a:off x="887986" y="2925903"/>
        <a:ext cx="781398" cy="390440"/>
      </dsp:txXfrm>
    </dsp:sp>
    <dsp:sp modelId="{CF2566D5-E332-4733-8587-DFC0FEF169E3}">
      <dsp:nvSpPr>
        <dsp:cNvPr id="0" name=""/>
        <dsp:cNvSpPr/>
      </dsp:nvSpPr>
      <dsp:spPr>
        <a:xfrm>
          <a:off x="969409" y="3224193"/>
          <a:ext cx="1400212" cy="140036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01032-2FC7-495D-A26C-9F987D47CE42}">
      <dsp:nvSpPr>
        <dsp:cNvPr id="0" name=""/>
        <dsp:cNvSpPr/>
      </dsp:nvSpPr>
      <dsp:spPr>
        <a:xfrm>
          <a:off x="1278554" y="3731286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Check performance of all models</a:t>
          </a:r>
        </a:p>
      </dsp:txBody>
      <dsp:txXfrm>
        <a:off x="1278554" y="3731286"/>
        <a:ext cx="781398" cy="390440"/>
      </dsp:txXfrm>
    </dsp:sp>
    <dsp:sp modelId="{834EDB56-8B17-46D8-ADE1-D91704D2CB1B}">
      <dsp:nvSpPr>
        <dsp:cNvPr id="0" name=""/>
        <dsp:cNvSpPr/>
      </dsp:nvSpPr>
      <dsp:spPr>
        <a:xfrm>
          <a:off x="680226" y="4122791"/>
          <a:ext cx="1202959" cy="12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3FCFA-C3D9-4194-A1B1-410F931DAD95}">
      <dsp:nvSpPr>
        <dsp:cNvPr id="0" name=""/>
        <dsp:cNvSpPr/>
      </dsp:nvSpPr>
      <dsp:spPr>
        <a:xfrm>
          <a:off x="887986" y="4537733"/>
          <a:ext cx="781398" cy="390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Select best model</a:t>
          </a:r>
        </a:p>
      </dsp:txBody>
      <dsp:txXfrm>
        <a:off x="887986" y="4537733"/>
        <a:ext cx="781398" cy="390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82867-E344-4657-94DF-A04BEAFFD0B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C607A-000E-4D1E-A812-64117CC8D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6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2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0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2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8993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20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9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7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2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271E73-2F03-416E-B175-7BAB8FB1B18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54DD-9841-4922-895E-0499F1552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4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760CB-0DCE-4745-900A-348ECF1A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FannieSaves.WIN</a:t>
            </a:r>
            <a:br>
              <a:rPr lang="en-US" sz="42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SMU Data Science and Visualization Final Project</a:t>
            </a:r>
            <a:r>
              <a:rPr lang="en-US" sz="2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endParaRPr lang="en-US" sz="42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11992-870F-4720-A05E-AACB687AF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1" y="2557159"/>
            <a:ext cx="3319680" cy="36586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Project group </a:t>
            </a:r>
          </a:p>
          <a:p>
            <a:pPr lvl="1" algn="l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Kip Madden</a:t>
            </a:r>
          </a:p>
          <a:p>
            <a:pPr lvl="1" algn="l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Scott Whigham</a:t>
            </a:r>
          </a:p>
          <a:p>
            <a:pPr lvl="1" algn="l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Sean Del Alcazar</a:t>
            </a:r>
          </a:p>
          <a:p>
            <a:pPr lvl="1" algn="l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Justin Boggs</a:t>
            </a:r>
          </a:p>
          <a:p>
            <a:pPr lvl="1" algn="l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Joseph McManus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306AE-7196-4BB0-9786-58D9F9888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755" y="2476884"/>
            <a:ext cx="8154988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76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Correlating the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0FB62-2068-47F4-9A23-4208A143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34" y="3879709"/>
            <a:ext cx="5382204" cy="2555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2AA638-B3E4-4327-812F-8BEC081B56F3}"/>
              </a:ext>
            </a:extLst>
          </p:cNvPr>
          <p:cNvGrpSpPr/>
          <p:nvPr/>
        </p:nvGrpSpPr>
        <p:grpSpPr>
          <a:xfrm>
            <a:off x="3937495" y="3028393"/>
            <a:ext cx="3129027" cy="1827092"/>
            <a:chOff x="3093315" y="2474005"/>
            <a:chExt cx="3997483" cy="2381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5EA502-CF98-492E-AE6B-AF63FC69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315" y="2633035"/>
              <a:ext cx="2300260" cy="22224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E012F5E-00DA-4C69-BE04-BC006ED2A493}"/>
                </a:ext>
              </a:extLst>
            </p:cNvPr>
            <p:cNvSpPr/>
            <p:nvPr/>
          </p:nvSpPr>
          <p:spPr>
            <a:xfrm rot="20496322">
              <a:off x="5007974" y="2474005"/>
              <a:ext cx="2082824" cy="2106672"/>
            </a:xfrm>
            <a:prstGeom prst="triangle">
              <a:avLst>
                <a:gd name="adj" fmla="val 34052"/>
              </a:avLst>
            </a:prstGeom>
            <a:solidFill>
              <a:srgbClr val="3494BA">
                <a:alpha val="5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9C2AB6-9991-4CD3-B289-85571DE1C3D7}"/>
                </a:ext>
              </a:extLst>
            </p:cNvPr>
            <p:cNvSpPr/>
            <p:nvPr/>
          </p:nvSpPr>
          <p:spPr>
            <a:xfrm>
              <a:off x="3093315" y="2633035"/>
              <a:ext cx="2300260" cy="22224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577D03C-FA36-44E1-9C3B-400942579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748" y="2497237"/>
            <a:ext cx="3551775" cy="246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6579536-2F9D-49EC-A52D-B71E56C5B4AF}"/>
              </a:ext>
            </a:extLst>
          </p:cNvPr>
          <p:cNvSpPr txBox="1">
            <a:spLocks/>
          </p:cNvSpPr>
          <p:nvPr/>
        </p:nvSpPr>
        <p:spPr>
          <a:xfrm>
            <a:off x="648930" y="3241049"/>
            <a:ext cx="3212339" cy="2744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 3" charset="2"/>
              <a:buChar char=""/>
              <a:defRPr sz="2000" b="0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LTV (Loan-To-Value)</a:t>
            </a:r>
          </a:p>
          <a:p>
            <a:r>
              <a:rPr lang="en-US" dirty="0"/>
              <a:t>DTI (Debt-To-Income)</a:t>
            </a:r>
          </a:p>
          <a:p>
            <a:r>
              <a:rPr lang="en-US" dirty="0"/>
              <a:t>Mortgage Insurance?</a:t>
            </a:r>
          </a:p>
          <a:p>
            <a:r>
              <a:rPr lang="en-US" dirty="0"/>
              <a:t>Premium % </a:t>
            </a:r>
          </a:p>
          <a:p>
            <a:pPr lvl="1"/>
            <a:r>
              <a:rPr lang="en-US" dirty="0"/>
              <a:t>How much above “Market Rate” did you pay? </a:t>
            </a:r>
          </a:p>
        </p:txBody>
      </p:sp>
    </p:spTree>
    <p:extLst>
      <p:ext uri="{BB962C8B-B14F-4D97-AF65-F5344CB8AC3E}">
        <p14:creationId xmlns:p14="http://schemas.microsoft.com/office/powerpoint/2010/main" val="381892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Initial EDA with Tableau Prep Builder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E9E3B2-B95C-4E53-822E-2F2ED59D0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775" y="2587999"/>
            <a:ext cx="9655926" cy="37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Can we Classify the Data?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C537E-3448-447A-B5A5-CB54CD15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18" y="1788393"/>
            <a:ext cx="7097015" cy="386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3B5539-A84B-435F-9133-74FAE542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45" y="2230566"/>
            <a:ext cx="5607869" cy="399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6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Loading the BIG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C00C7-F502-41D5-A0E4-63FEF2E4C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80" y="2580809"/>
            <a:ext cx="8192655" cy="2632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732DF-7F58-47AE-8CC8-C7FF3B45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719" y="4972150"/>
            <a:ext cx="2721409" cy="306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75137-A624-490E-9D85-9C67BE3E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705" y="5342644"/>
            <a:ext cx="6113895" cy="104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860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Productionalization</a:t>
            </a:r>
            <a:r>
              <a:rPr lang="en-US" dirty="0">
                <a:solidFill>
                  <a:srgbClr val="EBEBEB"/>
                </a:solidFill>
              </a:rPr>
              <a:t> of the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Content Placeholder 3" descr="A picture containing white&#10;&#10;Description automatically generated">
            <a:extLst>
              <a:ext uri="{FF2B5EF4-FFF2-40B4-BE49-F238E27FC236}">
                <a16:creationId xmlns:a16="http://schemas.microsoft.com/office/drawing/2014/main" id="{F877371E-5F78-4125-AFA7-8D314039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32" y="3154552"/>
            <a:ext cx="951345" cy="951345"/>
          </a:xfrm>
        </p:spPr>
      </p:pic>
      <p:pic>
        <p:nvPicPr>
          <p:cNvPr id="10" name="Content Placeholder 3" descr="A picture containing white&#10;&#10;Description automatically generated">
            <a:extLst>
              <a:ext uri="{FF2B5EF4-FFF2-40B4-BE49-F238E27FC236}">
                <a16:creationId xmlns:a16="http://schemas.microsoft.com/office/drawing/2014/main" id="{DFC2534D-8553-4184-A20F-2861DB99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32" y="4277598"/>
            <a:ext cx="951345" cy="951345"/>
          </a:xfrm>
          <a:prstGeom prst="rect">
            <a:avLst/>
          </a:prstGeom>
        </p:spPr>
      </p:pic>
      <p:pic>
        <p:nvPicPr>
          <p:cNvPr id="12" name="Content Placeholder 3" descr="A picture containing white&#10;&#10;Description automatically generated">
            <a:extLst>
              <a:ext uri="{FF2B5EF4-FFF2-40B4-BE49-F238E27FC236}">
                <a16:creationId xmlns:a16="http://schemas.microsoft.com/office/drawing/2014/main" id="{0B3DA64B-1821-4BC7-A1BE-219C2C87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59" y="5379862"/>
            <a:ext cx="951345" cy="951345"/>
          </a:xfrm>
          <a:prstGeom prst="rect">
            <a:avLst/>
          </a:prstGeom>
        </p:spPr>
      </p:pic>
      <p:pic>
        <p:nvPicPr>
          <p:cNvPr id="14" name="Content Placeholder 3" descr="A picture containing white&#10;&#10;Description automatically generated">
            <a:extLst>
              <a:ext uri="{FF2B5EF4-FFF2-40B4-BE49-F238E27FC236}">
                <a16:creationId xmlns:a16="http://schemas.microsoft.com/office/drawing/2014/main" id="{F37BF812-4D16-4747-BF84-D789D44D5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86" y="3630224"/>
            <a:ext cx="951345" cy="951345"/>
          </a:xfrm>
          <a:prstGeom prst="rect">
            <a:avLst/>
          </a:prstGeom>
        </p:spPr>
      </p:pic>
      <p:pic>
        <p:nvPicPr>
          <p:cNvPr id="16" name="Content Placeholder 3" descr="A picture containing white&#10;&#10;Description automatically generated">
            <a:extLst>
              <a:ext uri="{FF2B5EF4-FFF2-40B4-BE49-F238E27FC236}">
                <a16:creationId xmlns:a16="http://schemas.microsoft.com/office/drawing/2014/main" id="{ABC16B02-F713-4D11-9B0F-5B8CF579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14" y="4883406"/>
            <a:ext cx="951345" cy="951345"/>
          </a:xfrm>
          <a:prstGeom prst="rect">
            <a:avLst/>
          </a:prstGeom>
        </p:spPr>
      </p:pic>
      <p:pic>
        <p:nvPicPr>
          <p:cNvPr id="20" name="Picture 6" descr="Pycaret: An Auto ML sword for Data Scientist - Analytics Vidhya ...">
            <a:extLst>
              <a:ext uri="{FF2B5EF4-FFF2-40B4-BE49-F238E27FC236}">
                <a16:creationId xmlns:a16="http://schemas.microsoft.com/office/drawing/2014/main" id="{E96394EE-B9FC-4F2E-8664-5BFFEE30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582" y="4543586"/>
            <a:ext cx="1712401" cy="17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Tableau Logo for website - Sybyl">
            <a:extLst>
              <a:ext uri="{FF2B5EF4-FFF2-40B4-BE49-F238E27FC236}">
                <a16:creationId xmlns:a16="http://schemas.microsoft.com/office/drawing/2014/main" id="{64BBB406-D7E1-4592-A2B8-4491CA44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659" y="3543442"/>
            <a:ext cx="1360747" cy="13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B607D-5AA6-4FAB-8F3A-20CC293BCE4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4472604" y="4105897"/>
            <a:ext cx="808182" cy="174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7C5A5F-0676-4C59-8C3D-17D525D9C96E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4440277" y="4105897"/>
            <a:ext cx="840509" cy="647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1F9A583-EBAF-4EC6-9B60-AF5C5475D85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4440277" y="3630225"/>
            <a:ext cx="840509" cy="47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887D4F-F02D-4A20-9AEE-B354AA92FCC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439859" y="3809988"/>
            <a:ext cx="873255" cy="1549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30B0DB-0E5D-4CA9-A3BA-A560CB3E1AB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4440277" y="4753271"/>
            <a:ext cx="872837" cy="605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61BA8F9-FBA6-4DD9-9098-5C1A31460305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72604" y="5359079"/>
            <a:ext cx="840510" cy="496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34BD4BC-45C6-4683-8762-25B45F32320E}"/>
              </a:ext>
            </a:extLst>
          </p:cNvPr>
          <p:cNvSpPr/>
          <p:nvPr/>
        </p:nvSpPr>
        <p:spPr>
          <a:xfrm>
            <a:off x="6356288" y="3992303"/>
            <a:ext cx="457733" cy="285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C584928-7812-45BD-9422-2549E15469C0}"/>
              </a:ext>
            </a:extLst>
          </p:cNvPr>
          <p:cNvSpPr/>
          <p:nvPr/>
        </p:nvSpPr>
        <p:spPr>
          <a:xfrm>
            <a:off x="6356288" y="5158230"/>
            <a:ext cx="457733" cy="28529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46B23A-2340-4CA6-A493-2E559A862C45}"/>
              </a:ext>
            </a:extLst>
          </p:cNvPr>
          <p:cNvSpPr/>
          <p:nvPr/>
        </p:nvSpPr>
        <p:spPr>
          <a:xfrm>
            <a:off x="8025353" y="5257138"/>
            <a:ext cx="1203607" cy="285295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9ED0B710-1AB5-4041-849A-BEB58C583B61}"/>
              </a:ext>
            </a:extLst>
          </p:cNvPr>
          <p:cNvSpPr/>
          <p:nvPr/>
        </p:nvSpPr>
        <p:spPr>
          <a:xfrm>
            <a:off x="8024705" y="4081167"/>
            <a:ext cx="1203607" cy="285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4" descr="Careers - Opportunities | Fannie Mae">
            <a:extLst>
              <a:ext uri="{FF2B5EF4-FFF2-40B4-BE49-F238E27FC236}">
                <a16:creationId xmlns:a16="http://schemas.microsoft.com/office/drawing/2014/main" id="{CBC3EB62-E11B-4BB3-AD09-1D1BFBCF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9" y="3327864"/>
            <a:ext cx="1164619" cy="60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8" descr="John Williams, President, Federal Reserve Bank of New York ...">
            <a:extLst>
              <a:ext uri="{FF2B5EF4-FFF2-40B4-BE49-F238E27FC236}">
                <a16:creationId xmlns:a16="http://schemas.microsoft.com/office/drawing/2014/main" id="{58FFCBFB-D127-4239-BE90-C22C89B11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1" y="4605536"/>
            <a:ext cx="1411288" cy="35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D8BF451-646C-4622-BE61-CCF6A6F94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28" y="5594152"/>
            <a:ext cx="1077505" cy="4146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8CF24DA-E940-47D7-A0BD-AF32EF1C2B26}"/>
              </a:ext>
            </a:extLst>
          </p:cNvPr>
          <p:cNvSpPr txBox="1"/>
          <p:nvPr/>
        </p:nvSpPr>
        <p:spPr>
          <a:xfrm>
            <a:off x="2941069" y="2781449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Raw Data Processing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20CC3C-CD92-4B51-A03F-ACB49B2070D3}"/>
              </a:ext>
            </a:extLst>
          </p:cNvPr>
          <p:cNvSpPr txBox="1"/>
          <p:nvPr/>
        </p:nvSpPr>
        <p:spPr>
          <a:xfrm>
            <a:off x="5112692" y="2808510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Joining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1F6DE1-8404-4685-B89D-BF8B63C17DC9}"/>
              </a:ext>
            </a:extLst>
          </p:cNvPr>
          <p:cNvSpPr txBox="1"/>
          <p:nvPr/>
        </p:nvSpPr>
        <p:spPr>
          <a:xfrm>
            <a:off x="6791475" y="2803894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Prep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48BAC9-518B-4375-83D8-1AEBC4B34BC9}"/>
              </a:ext>
            </a:extLst>
          </p:cNvPr>
          <p:cNvSpPr txBox="1"/>
          <p:nvPr/>
        </p:nvSpPr>
        <p:spPr>
          <a:xfrm>
            <a:off x="5510244" y="451755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F6A4F8-95EB-4A28-8A75-F401AF1635C6}"/>
              </a:ext>
            </a:extLst>
          </p:cNvPr>
          <p:cNvSpPr txBox="1"/>
          <p:nvPr/>
        </p:nvSpPr>
        <p:spPr>
          <a:xfrm>
            <a:off x="5575774" y="583841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DC8CE-1E97-46DE-98BD-FAEC9D4FEC5F}"/>
              </a:ext>
            </a:extLst>
          </p:cNvPr>
          <p:cNvSpPr txBox="1"/>
          <p:nvPr/>
        </p:nvSpPr>
        <p:spPr>
          <a:xfrm>
            <a:off x="7112076" y="585490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A3CEDD-2E3A-4989-87EF-B40F6C19F9A5}"/>
              </a:ext>
            </a:extLst>
          </p:cNvPr>
          <p:cNvSpPr txBox="1"/>
          <p:nvPr/>
        </p:nvSpPr>
        <p:spPr>
          <a:xfrm>
            <a:off x="7038369" y="452623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EDA</a:t>
            </a:r>
          </a:p>
        </p:txBody>
      </p:sp>
      <p:pic>
        <p:nvPicPr>
          <p:cNvPr id="69" name="Picture 68" descr="A close up of a sign&#10;&#10;Description automatically generated">
            <a:extLst>
              <a:ext uri="{FF2B5EF4-FFF2-40B4-BE49-F238E27FC236}">
                <a16:creationId xmlns:a16="http://schemas.microsoft.com/office/drawing/2014/main" id="{7610A7D2-9D91-4BB7-A3DD-2E23D09516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15921" r="28046" b="28676"/>
          <a:stretch/>
        </p:blipFill>
        <p:spPr>
          <a:xfrm>
            <a:off x="6892785" y="3594628"/>
            <a:ext cx="838111" cy="986941"/>
          </a:xfrm>
          <a:prstGeom prst="rect">
            <a:avLst/>
          </a:prstGeom>
        </p:spPr>
      </p:pic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E95DD632-C38D-49DF-B7D1-789A7901F5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15921" r="28046" b="28676"/>
          <a:stretch/>
        </p:blipFill>
        <p:spPr>
          <a:xfrm>
            <a:off x="6919131" y="4867963"/>
            <a:ext cx="838111" cy="986941"/>
          </a:xfrm>
          <a:prstGeom prst="rect">
            <a:avLst/>
          </a:prstGeom>
        </p:spPr>
      </p:pic>
      <p:pic>
        <p:nvPicPr>
          <p:cNvPr id="71" name="Picture 70" descr="A close up of a sign&#10;&#10;Description automatically generated">
            <a:extLst>
              <a:ext uri="{FF2B5EF4-FFF2-40B4-BE49-F238E27FC236}">
                <a16:creationId xmlns:a16="http://schemas.microsoft.com/office/drawing/2014/main" id="{5957CE4C-35FF-4373-8B55-8C79BEC547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15921" r="28046" b="28676"/>
          <a:stretch/>
        </p:blipFill>
        <p:spPr>
          <a:xfrm>
            <a:off x="1843844" y="3143826"/>
            <a:ext cx="838111" cy="986941"/>
          </a:xfrm>
          <a:prstGeom prst="rect">
            <a:avLst/>
          </a:prstGeom>
        </p:spPr>
      </p:pic>
      <p:sp>
        <p:nvSpPr>
          <p:cNvPr id="72" name="Arrow: Right 71">
            <a:extLst>
              <a:ext uri="{FF2B5EF4-FFF2-40B4-BE49-F238E27FC236}">
                <a16:creationId xmlns:a16="http://schemas.microsoft.com/office/drawing/2014/main" id="{3C9FD4BD-6425-48D9-94F5-46028818A1A6}"/>
              </a:ext>
            </a:extLst>
          </p:cNvPr>
          <p:cNvSpPr/>
          <p:nvPr/>
        </p:nvSpPr>
        <p:spPr>
          <a:xfrm>
            <a:off x="2947678" y="3487576"/>
            <a:ext cx="457733" cy="2852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A close up of a sign&#10;&#10;Description automatically generated">
            <a:extLst>
              <a:ext uri="{FF2B5EF4-FFF2-40B4-BE49-F238E27FC236}">
                <a16:creationId xmlns:a16="http://schemas.microsoft.com/office/drawing/2014/main" id="{4CFEB170-A745-4E67-908C-1F821FF82C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15921" r="28046" b="28676"/>
          <a:stretch/>
        </p:blipFill>
        <p:spPr>
          <a:xfrm>
            <a:off x="1860061" y="4259799"/>
            <a:ext cx="838111" cy="986941"/>
          </a:xfrm>
          <a:prstGeom prst="rect">
            <a:avLst/>
          </a:prstGeom>
        </p:spPr>
      </p:pic>
      <p:pic>
        <p:nvPicPr>
          <p:cNvPr id="75" name="Picture 74" descr="A close up of a sign&#10;&#10;Description automatically generated">
            <a:extLst>
              <a:ext uri="{FF2B5EF4-FFF2-40B4-BE49-F238E27FC236}">
                <a16:creationId xmlns:a16="http://schemas.microsoft.com/office/drawing/2014/main" id="{A09B03EB-4644-4321-AEF6-DA1D2EC09B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15921" r="28046" b="28676"/>
          <a:stretch/>
        </p:blipFill>
        <p:spPr>
          <a:xfrm>
            <a:off x="1874966" y="5375772"/>
            <a:ext cx="838111" cy="986941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04148441-0B83-467A-87A2-55FB825057E3}"/>
              </a:ext>
            </a:extLst>
          </p:cNvPr>
          <p:cNvSpPr/>
          <p:nvPr/>
        </p:nvSpPr>
        <p:spPr>
          <a:xfrm>
            <a:off x="2968113" y="4605536"/>
            <a:ext cx="457733" cy="2852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7A12E82-90CA-4381-87C0-1F402594CA74}"/>
              </a:ext>
            </a:extLst>
          </p:cNvPr>
          <p:cNvSpPr/>
          <p:nvPr/>
        </p:nvSpPr>
        <p:spPr>
          <a:xfrm>
            <a:off x="2976859" y="5692103"/>
            <a:ext cx="457733" cy="2852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8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</a:t>
            </a:r>
            <a:r>
              <a:rPr lang="en-US" dirty="0" err="1"/>
              <a:t>boggs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03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ML Libraries Used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9" name="Google Shape;121;p7" descr="A close up of a logo&#10;&#10;Description automatically generated">
            <a:extLst>
              <a:ext uri="{FF2B5EF4-FFF2-40B4-BE49-F238E27FC236}">
                <a16:creationId xmlns:a16="http://schemas.microsoft.com/office/drawing/2014/main" id="{6D189330-3B40-4F16-BF85-E1F842C1B7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2301" y="2520492"/>
            <a:ext cx="3473777" cy="357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2;p7" descr="A close up of a logo&#10;&#10;Description automatically generated">
            <a:extLst>
              <a:ext uri="{FF2B5EF4-FFF2-40B4-BE49-F238E27FC236}">
                <a16:creationId xmlns:a16="http://schemas.microsoft.com/office/drawing/2014/main" id="{B514E34B-F4F2-4466-91C5-DC6795983E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8472" y="2622886"/>
            <a:ext cx="3021883" cy="31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FB83B2-9311-4100-9C9F-08E05D2CF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29" y="3407988"/>
            <a:ext cx="4077680" cy="18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3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6DEB14-3E77-43F0-AA03-45977C16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Why </a:t>
            </a:r>
            <a:r>
              <a:rPr lang="en-US" dirty="0" err="1">
                <a:solidFill>
                  <a:srgbClr val="EBEBEB"/>
                </a:solidFill>
              </a:rPr>
              <a:t>PyCaret</a:t>
            </a:r>
            <a:r>
              <a:rPr lang="en-US" dirty="0">
                <a:solidFill>
                  <a:srgbClr val="EBEBEB"/>
                </a:solidFill>
              </a:rPr>
              <a:t>?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6B84-6879-413E-BB08-E5888FB89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695689"/>
            <a:ext cx="5122606" cy="3658689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Open-source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Low-code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It’s free!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Auto-ML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A2D988-12CD-44A7-A13E-9057733B0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51" y="2695689"/>
            <a:ext cx="5451627" cy="32398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451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131BC8-33E8-40C3-8284-613C5A811232}"/>
              </a:ext>
            </a:extLst>
          </p:cNvPr>
          <p:cNvSpPr txBox="1"/>
          <p:nvPr/>
        </p:nvSpPr>
        <p:spPr>
          <a:xfrm>
            <a:off x="713064" y="1795244"/>
            <a:ext cx="4127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sz="2000" u="sng" dirty="0"/>
              <a:t>Scikit-learn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train/ 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lvl="1"/>
            <a:r>
              <a:rPr lang="en-US" sz="2000" u="sng" dirty="0" err="1"/>
              <a:t>PyCaret</a:t>
            </a:r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C66875-BD68-45F5-A1B8-2FCAFB791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48" y="947952"/>
            <a:ext cx="3231882" cy="5780097"/>
          </a:xfrm>
          <a:prstGeom prst="rect">
            <a:avLst/>
          </a:prstGeom>
        </p:spPr>
      </p:pic>
      <p:pic>
        <p:nvPicPr>
          <p:cNvPr id="6" name="Picture 5" descr="A picture containing white, large, light, table&#10;&#10;Description automatically generated">
            <a:extLst>
              <a:ext uri="{FF2B5EF4-FFF2-40B4-BE49-F238E27FC236}">
                <a16:creationId xmlns:a16="http://schemas.microsoft.com/office/drawing/2014/main" id="{31BF6E6B-3A67-4951-A757-58B90018E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25" y="947952"/>
            <a:ext cx="1994909" cy="57800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4F1A98-5903-4568-8BC0-5A8F1567F313}"/>
              </a:ext>
            </a:extLst>
          </p:cNvPr>
          <p:cNvSpPr txBox="1">
            <a:spLocks/>
          </p:cNvSpPr>
          <p:nvPr/>
        </p:nvSpPr>
        <p:spPr>
          <a:xfrm>
            <a:off x="562303" y="302008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EBEBEB"/>
                </a:solidFill>
              </a:rPr>
              <a:t>Model Setup</a:t>
            </a:r>
          </a:p>
        </p:txBody>
      </p:sp>
    </p:spTree>
    <p:extLst>
      <p:ext uri="{BB962C8B-B14F-4D97-AF65-F5344CB8AC3E}">
        <p14:creationId xmlns:p14="http://schemas.microsoft.com/office/powerpoint/2010/main" val="64060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967EF4-09B8-450B-B6D8-3247644D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03" y="302008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Model Output</a:t>
            </a:r>
          </a:p>
        </p:txBody>
      </p:sp>
      <p:pic>
        <p:nvPicPr>
          <p:cNvPr id="9" name="Google Shape;134;p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A11F8C-183B-44E8-8F9B-62AF56F609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257" y="1645921"/>
            <a:ext cx="6237170" cy="5126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1DF384-8271-4861-AF30-604151FBC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49" y="1645920"/>
            <a:ext cx="5191494" cy="51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37F05-36D6-4727-A7DC-CD6328B7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Introduction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BFFB-2DDB-4CD6-96C9-834D386D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911876"/>
            <a:ext cx="10350501" cy="3295094"/>
          </a:xfrm>
        </p:spPr>
        <p:txBody>
          <a:bodyPr>
            <a:normAutofit/>
          </a:bodyPr>
          <a:lstStyle/>
          <a:p>
            <a:r>
              <a:rPr lang="en-US" dirty="0"/>
              <a:t>Motivation: Reflecting on the changes to the economic and interest rate environment as a result of COVID-19, we became interested in the ability of ML to predict economic variables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3A07E2-D8B9-40C3-AD33-03359A464DBB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2" descr="Wallstreet Wallpapers - Wallpaper Cave">
            <a:extLst>
              <a:ext uri="{FF2B5EF4-FFF2-40B4-BE49-F238E27FC236}">
                <a16:creationId xmlns:a16="http://schemas.microsoft.com/office/drawing/2014/main" id="{227AB2E8-6E0A-4E38-B4FE-70EE10E9B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4310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oes Economic Growth Really Drive Equity Returns? | Smith &amp; Howard ...">
            <a:extLst>
              <a:ext uri="{FF2B5EF4-FFF2-40B4-BE49-F238E27FC236}">
                <a16:creationId xmlns:a16="http://schemas.microsoft.com/office/drawing/2014/main" id="{32855FDD-7CED-483D-8357-77DD539C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8" y="4325833"/>
            <a:ext cx="2952750" cy="159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7 Warning Signs of a Looming Recession | HowStuffWorks">
            <a:extLst>
              <a:ext uri="{FF2B5EF4-FFF2-40B4-BE49-F238E27FC236}">
                <a16:creationId xmlns:a16="http://schemas.microsoft.com/office/drawing/2014/main" id="{EC696DEB-170E-42C6-90D0-52C3AB13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33" y="4310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23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C3C8EF-D481-4FD3-9184-61C461D2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Plotting the Model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519CC2-6576-4590-9D53-F0DB2ADD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2580149"/>
            <a:ext cx="5447071" cy="3648584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9835018-B8F8-4AF9-9915-08851DBB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0148"/>
            <a:ext cx="5447071" cy="36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8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F4019E-1515-47E5-944F-81DECDFB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Other Options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995FA-2F00-48E4-AD0B-9E184AFD7160}"/>
              </a:ext>
            </a:extLst>
          </p:cNvPr>
          <p:cNvSpPr txBox="1"/>
          <p:nvPr/>
        </p:nvSpPr>
        <p:spPr>
          <a:xfrm>
            <a:off x="914400" y="2286162"/>
            <a:ext cx="482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Calibrated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37166-7447-4120-A012-836AB2F25D6D}"/>
              </a:ext>
            </a:extLst>
          </p:cNvPr>
          <p:cNvSpPr txBox="1"/>
          <p:nvPr/>
        </p:nvSpPr>
        <p:spPr>
          <a:xfrm>
            <a:off x="6553200" y="2286162"/>
            <a:ext cx="482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Tuned Model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72F34F-3CBB-46FE-A3F5-666052160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6" y="2799625"/>
            <a:ext cx="4829849" cy="39153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40B836-DFDD-43E2-B49D-2A61ACC16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99113"/>
            <a:ext cx="460121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7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F403F4-5123-44F5-86B9-39365594B864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Predicting on New Data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75104-5754-45EB-9C31-6327003AAA62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+mj-ea"/>
                <a:cs typeface="+mj-cs"/>
              </a:rPr>
              <a:t>Probability threshold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88388C-D11E-4477-9A02-64CB55BD8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9" y="3319787"/>
            <a:ext cx="10895030" cy="28871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013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C02411-25B1-44EB-B550-9106B38E79E0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EBEBEB"/>
                </a:solidFill>
              </a:rPr>
              <a:t>Finalizing and Saving the Model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43EAB-D76D-4F08-9EAE-F827D45A8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9" y="2990789"/>
            <a:ext cx="4001058" cy="8764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FCC0C-1CA9-4249-A841-594418A2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36" y="4371867"/>
            <a:ext cx="4848902" cy="9907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9AE74F-FC7C-4A0C-9B82-8E1232341479}"/>
              </a:ext>
            </a:extLst>
          </p:cNvPr>
          <p:cNvSpPr txBox="1"/>
          <p:nvPr/>
        </p:nvSpPr>
        <p:spPr>
          <a:xfrm>
            <a:off x="7103444" y="3676851"/>
            <a:ext cx="418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pkl</a:t>
            </a:r>
            <a:r>
              <a:rPr lang="en-US" dirty="0"/>
              <a:t> file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in app</a:t>
            </a:r>
          </a:p>
        </p:txBody>
      </p:sp>
    </p:spTree>
    <p:extLst>
      <p:ext uri="{BB962C8B-B14F-4D97-AF65-F5344CB8AC3E}">
        <p14:creationId xmlns:p14="http://schemas.microsoft.com/office/powerpoint/2010/main" val="280346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Improving </a:t>
            </a:r>
            <a:r>
              <a:rPr lang="en-US" dirty="0" err="1">
                <a:solidFill>
                  <a:srgbClr val="EBEBEB"/>
                </a:solidFill>
              </a:rPr>
              <a:t>PyCaret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8" name="Google Shape;147;p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D5C96-7EC1-44F8-BA02-1FDB2D17BF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2649" y="2876389"/>
            <a:ext cx="788670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33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and Front End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 del alcazar</a:t>
            </a:r>
          </a:p>
        </p:txBody>
      </p:sp>
    </p:spTree>
    <p:extLst>
      <p:ext uri="{BB962C8B-B14F-4D97-AF65-F5344CB8AC3E}">
        <p14:creationId xmlns:p14="http://schemas.microsoft.com/office/powerpoint/2010/main" val="205648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Demo and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 </a:t>
            </a:r>
            <a:r>
              <a:rPr lang="en-US" dirty="0" err="1"/>
              <a:t>whigham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5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4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46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D254-EF4A-4B17-A9CB-DAA51F9C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70475"/>
            <a:ext cx="9404723" cy="656991"/>
          </a:xfrm>
        </p:spPr>
        <p:txBody>
          <a:bodyPr anchor="b">
            <a:normAutofit fontScale="90000"/>
          </a:bodyPr>
          <a:lstStyle/>
          <a:p>
            <a:r>
              <a:rPr lang="en-US" sz="3200" u="sng" dirty="0">
                <a:solidFill>
                  <a:schemeClr val="bg2">
                    <a:lumMod val="25000"/>
                  </a:schemeClr>
                </a:solidFill>
              </a:rPr>
              <a:t>Model Selection utilizing </a:t>
            </a:r>
            <a:r>
              <a:rPr lang="en-US" sz="3200" u="sng" dirty="0" err="1">
                <a:solidFill>
                  <a:schemeClr val="bg2">
                    <a:lumMod val="25000"/>
                  </a:schemeClr>
                </a:solidFill>
              </a:rPr>
              <a:t>PyCaret</a:t>
            </a:r>
            <a:r>
              <a:rPr lang="en-US" sz="3200" u="sng" dirty="0">
                <a:solidFill>
                  <a:schemeClr val="bg2">
                    <a:lumMod val="25000"/>
                  </a:schemeClr>
                </a:solidFill>
              </a:rPr>
              <a:t> –  Our Dynamic Process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4EDFC53-C272-40F5-B7AF-80E2A5AC6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35990"/>
              </p:ext>
            </p:extLst>
          </p:nvPr>
        </p:nvGraphicFramePr>
        <p:xfrm>
          <a:off x="3320249" y="1580232"/>
          <a:ext cx="8273988" cy="493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988">
                  <a:extLst>
                    <a:ext uri="{9D8B030D-6E8A-4147-A177-3AD203B41FA5}">
                      <a16:colId xmlns:a16="http://schemas.microsoft.com/office/drawing/2014/main" val="814588489"/>
                    </a:ext>
                  </a:extLst>
                </a:gridCol>
              </a:tblGrid>
              <a:tr h="781232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Train / Testing Split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sampling and oversampling methodology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to this step if no models meet threshold</a:t>
                      </a:r>
                    </a:p>
                  </a:txBody>
                  <a:tcP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907102"/>
                  </a:ext>
                </a:extLst>
              </a:tr>
              <a:tr h="743693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Provides initial accuracy statistics of multiple Classification models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EMPHASIS: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runtime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1" u="sng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DECISION POINT: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runtimes for each model will vary, and if runtime is too long then that model gets eliminate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799819"/>
                  </a:ext>
                </a:extLst>
              </a:tr>
              <a:tr h="880538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Provides enhanced analysis of model performance: i.e. Confusion matrix </a:t>
                      </a:r>
                    </a:p>
                    <a:p>
                      <a:pPr marL="171450" lvl="0" indent="-171450">
                        <a:buFontTx/>
                        <a:buChar char="-"/>
                      </a:pPr>
                      <a:r>
                        <a:rPr lang="en-US" sz="1100" b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EMPHASIS: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runtime</a:t>
                      </a:r>
                    </a:p>
                    <a:p>
                      <a:pPr marL="171450" lvl="0" indent="-171450">
                        <a:buFontTx/>
                        <a:buChar char="-"/>
                      </a:pPr>
                      <a:r>
                        <a:rPr lang="en-US" sz="1100" b="1" u="sng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DECISION POINT: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runtimes for each will vary, if too long then not practical for further analysis, that model gets eliminated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946397"/>
                  </a:ext>
                </a:extLst>
              </a:tr>
              <a:tr h="791587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We can further enhance our model by identifying most appropriate input variables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EMPHASIS: identifying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additional model adjustments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1" u="sng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DECISION POINT: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if feature importance analysis determines other input variables may enhance model, return to model setup stage </a:t>
                      </a:r>
                      <a:endParaRPr lang="en-US" sz="105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310336"/>
                  </a:ext>
                </a:extLst>
              </a:tr>
              <a:tr h="913806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Further analysis is now available on limited models with realistic runtimes, and appropriate input variables. Return to Data Pre-processing to adjust train/test split, and (over)sampling methodology if accuracy does not meet threshold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EMPHASIS: accuracy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b="1" u="sng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DECISION POINT: </a:t>
                      </a:r>
                      <a:r>
                        <a:rPr lang="en-US" sz="11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after enhanced analysis, compare accuracy metrics with confusion matrix 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022805"/>
                  </a:ext>
                </a:extLst>
              </a:tr>
              <a:tr h="808943"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File size will impact deployment runtimes, so at this stage we can save our final models and compare the file size.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b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EMPHASIS: accuracy</a:t>
                      </a: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size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b="1" u="sng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DECISION POINT: </a:t>
                      </a: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Select model with best mix of accuracy, speed (runtime), and size 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4968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1BC872FE-8E6F-4733-91CA-6E7021059AE1}"/>
              </a:ext>
            </a:extLst>
          </p:cNvPr>
          <p:cNvGrpSpPr/>
          <p:nvPr/>
        </p:nvGrpSpPr>
        <p:grpSpPr>
          <a:xfrm>
            <a:off x="718856" y="1340526"/>
            <a:ext cx="3000888" cy="5326604"/>
            <a:chOff x="718856" y="1340526"/>
            <a:chExt cx="3143684" cy="5046994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35BFA394-508D-4678-923B-861F3171A9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56750788"/>
                </p:ext>
              </p:extLst>
            </p:nvPr>
          </p:nvGraphicFramePr>
          <p:xfrm>
            <a:off x="772124" y="1340526"/>
            <a:ext cx="3090416" cy="50469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14A25154-832B-4806-AC5D-D40E50EF729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648187" y="3155889"/>
              <a:ext cx="3284736" cy="550648"/>
            </a:xfrm>
            <a:prstGeom prst="bentConnector3">
              <a:avLst>
                <a:gd name="adj1" fmla="val -192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E8C0E3-FF41-4F6C-9907-8B2BE1DC300A}"/>
                </a:ext>
              </a:extLst>
            </p:cNvPr>
            <p:cNvCxnSpPr/>
            <p:nvPr/>
          </p:nvCxnSpPr>
          <p:spPr>
            <a:xfrm flipH="1">
              <a:off x="718856" y="4227326"/>
              <a:ext cx="55065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306AAD-FD85-4B92-91DD-72A00339B74F}"/>
                </a:ext>
              </a:extLst>
            </p:cNvPr>
            <p:cNvCxnSpPr/>
            <p:nvPr/>
          </p:nvCxnSpPr>
          <p:spPr>
            <a:xfrm flipH="1">
              <a:off x="718856" y="2755033"/>
              <a:ext cx="55065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F17E63-323A-4D3A-AAE6-23ACEA2C0490}"/>
                </a:ext>
              </a:extLst>
            </p:cNvPr>
            <p:cNvCxnSpPr/>
            <p:nvPr/>
          </p:nvCxnSpPr>
          <p:spPr>
            <a:xfrm flipH="1">
              <a:off x="772124" y="3542183"/>
              <a:ext cx="55065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0B65C9F-AB61-4588-BDB1-39106F538782}"/>
              </a:ext>
            </a:extLst>
          </p:cNvPr>
          <p:cNvSpPr txBox="1"/>
          <p:nvPr/>
        </p:nvSpPr>
        <p:spPr>
          <a:xfrm rot="16200000">
            <a:off x="-1326859" y="3331596"/>
            <a:ext cx="3466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Return to previous stages as determined by Decision Points</a:t>
            </a:r>
          </a:p>
        </p:txBody>
      </p:sp>
    </p:spTree>
    <p:extLst>
      <p:ext uri="{BB962C8B-B14F-4D97-AF65-F5344CB8AC3E}">
        <p14:creationId xmlns:p14="http://schemas.microsoft.com/office/powerpoint/2010/main" val="217232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37F05-36D6-4727-A7DC-CD6328B7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Original Inspiration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A983FF-8A05-4CFD-A19F-5BAFDF6BC768}"/>
              </a:ext>
            </a:extLst>
          </p:cNvPr>
          <p:cNvGrpSpPr/>
          <p:nvPr/>
        </p:nvGrpSpPr>
        <p:grpSpPr>
          <a:xfrm>
            <a:off x="214993" y="3305773"/>
            <a:ext cx="11271710" cy="3462430"/>
            <a:chOff x="214993" y="3305773"/>
            <a:chExt cx="11271710" cy="34624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F6410E-4B65-458B-BBF4-736D0BFB8AFE}"/>
                </a:ext>
              </a:extLst>
            </p:cNvPr>
            <p:cNvGrpSpPr/>
            <p:nvPr/>
          </p:nvGrpSpPr>
          <p:grpSpPr>
            <a:xfrm>
              <a:off x="214993" y="3305773"/>
              <a:ext cx="11271710" cy="3462430"/>
              <a:chOff x="214993" y="3163725"/>
              <a:chExt cx="11271710" cy="346243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D78EFA4-16C0-4069-8727-3570B8A10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59044" y="3163725"/>
                <a:ext cx="5521789" cy="3200820"/>
              </a:xfrm>
              <a:prstGeom prst="rect">
                <a:avLst/>
              </a:prstGeom>
              <a:effectLst/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7EE83D6-9FD5-40AA-821C-E97D337223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9524" y="4696290"/>
                <a:ext cx="3817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A991C43-BE89-44FE-AE8F-90E714A53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8402" y="4705164"/>
                <a:ext cx="310630" cy="3462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11593C-798F-4D7F-A07F-4B3EDD68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993" y="3163725"/>
                <a:ext cx="5724410" cy="320082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F0651B-3641-427F-B30A-6347F24653D7}"/>
                  </a:ext>
                </a:extLst>
              </p:cNvPr>
              <p:cNvSpPr/>
              <p:nvPr/>
            </p:nvSpPr>
            <p:spPr>
              <a:xfrm>
                <a:off x="9243781" y="6364545"/>
                <a:ext cx="224292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1100" dirty="0"/>
                  <a:t>(Image as of 4-29-2020)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9B090-64F1-4547-936F-D6110E989A5B}"/>
                </a:ext>
              </a:extLst>
            </p:cNvPr>
            <p:cNvCxnSpPr>
              <a:cxnSpLocks/>
            </p:cNvCxnSpPr>
            <p:nvPr/>
          </p:nvCxnSpPr>
          <p:spPr>
            <a:xfrm>
              <a:off x="5628774" y="3963801"/>
              <a:ext cx="70690" cy="4395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61EA72D6-F4D1-42A6-86D4-4B71C8EBEE82}"/>
                </a:ext>
              </a:extLst>
            </p:cNvPr>
            <p:cNvCxnSpPr>
              <a:cxnSpLocks/>
            </p:cNvCxnSpPr>
            <p:nvPr/>
          </p:nvCxnSpPr>
          <p:spPr>
            <a:xfrm>
              <a:off x="4935984" y="5069152"/>
              <a:ext cx="763480" cy="214150"/>
            </a:xfrm>
            <a:prstGeom prst="curvedConnector3">
              <a:avLst>
                <a:gd name="adj1" fmla="val 9534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A48F2-3CD1-403D-B8B6-5872E48D2BD3}"/>
              </a:ext>
            </a:extLst>
          </p:cNvPr>
          <p:cNvSpPr/>
          <p:nvPr/>
        </p:nvSpPr>
        <p:spPr>
          <a:xfrm>
            <a:off x="493298" y="2527150"/>
            <a:ext cx="10858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changes in the mortgage industry provided inspiration to further explore the power of machine learning for the mortgage industry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695FFE-3556-474D-8A60-3E848864115D}"/>
              </a:ext>
            </a:extLst>
          </p:cNvPr>
          <p:cNvCxnSpPr>
            <a:cxnSpLocks/>
          </p:cNvCxnSpPr>
          <p:nvPr/>
        </p:nvCxnSpPr>
        <p:spPr>
          <a:xfrm flipV="1">
            <a:off x="389857" y="3250332"/>
            <a:ext cx="1131979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5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D254-EF4A-4B17-A9CB-DAA51F9C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4139"/>
            <a:ext cx="9404723" cy="656991"/>
          </a:xfrm>
        </p:spPr>
        <p:txBody>
          <a:bodyPr anchor="b">
            <a:normAutofit/>
          </a:bodyPr>
          <a:lstStyle/>
          <a:p>
            <a:r>
              <a:rPr lang="en-US" sz="3200" u="sng" dirty="0">
                <a:solidFill>
                  <a:schemeClr val="bg2">
                    <a:lumMod val="25000"/>
                  </a:schemeClr>
                </a:solidFill>
              </a:rPr>
              <a:t>Project and Application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3F5A6-6E9E-4286-986B-D724B58D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3" y="861130"/>
            <a:ext cx="10140422" cy="59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37F05-36D6-4727-A7DC-CD6328B7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Focus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BFFB-2DDB-4CD6-96C9-834D386D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911876"/>
            <a:ext cx="10350501" cy="3295094"/>
          </a:xfrm>
        </p:spPr>
        <p:txBody>
          <a:bodyPr>
            <a:normAutofit/>
          </a:bodyPr>
          <a:lstStyle/>
          <a:p>
            <a:r>
              <a:rPr lang="en-US" dirty="0"/>
              <a:t>Primary question: How can machine learning aid Fannie Mae in selecting loans that will perform well? 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Final output: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FannieSaves.WIN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–  Our website features an ML-powered application that allows Fannie Mae to supplement their loan purchasing selection: 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Fannie Mae can now easily utilize machine learning to determine the quality of an existing loan and its likely future performance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86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Primary Technologies Employed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3C9A08-755E-4B1B-9EEA-73B5139B0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535"/>
              </p:ext>
            </p:extLst>
          </p:nvPr>
        </p:nvGraphicFramePr>
        <p:xfrm>
          <a:off x="426129" y="2683727"/>
          <a:ext cx="11345662" cy="89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991">
                  <a:extLst>
                    <a:ext uri="{9D8B030D-6E8A-4147-A177-3AD203B41FA5}">
                      <a16:colId xmlns:a16="http://schemas.microsoft.com/office/drawing/2014/main" val="1831929439"/>
                    </a:ext>
                  </a:extLst>
                </a:gridCol>
                <a:gridCol w="2148397">
                  <a:extLst>
                    <a:ext uri="{9D8B030D-6E8A-4147-A177-3AD203B41FA5}">
                      <a16:colId xmlns:a16="http://schemas.microsoft.com/office/drawing/2014/main" val="825555945"/>
                    </a:ext>
                  </a:extLst>
                </a:gridCol>
                <a:gridCol w="2414726">
                  <a:extLst>
                    <a:ext uri="{9D8B030D-6E8A-4147-A177-3AD203B41FA5}">
                      <a16:colId xmlns:a16="http://schemas.microsoft.com/office/drawing/2014/main" val="973400500"/>
                    </a:ext>
                  </a:extLst>
                </a:gridCol>
                <a:gridCol w="1784411">
                  <a:extLst>
                    <a:ext uri="{9D8B030D-6E8A-4147-A177-3AD203B41FA5}">
                      <a16:colId xmlns:a16="http://schemas.microsoft.com/office/drawing/2014/main" val="1904152173"/>
                    </a:ext>
                  </a:extLst>
                </a:gridCol>
                <a:gridCol w="2530137">
                  <a:extLst>
                    <a:ext uri="{9D8B030D-6E8A-4147-A177-3AD203B41FA5}">
                      <a16:colId xmlns:a16="http://schemas.microsoft.com/office/drawing/2014/main" val="2952087456"/>
                    </a:ext>
                  </a:extLst>
                </a:gridCol>
              </a:tblGrid>
              <a:tr h="89413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 Gathering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EDA and Data 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ML Model Setup and 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Front End Website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76588"/>
                  </a:ext>
                </a:extLst>
              </a:tr>
            </a:tbl>
          </a:graphicData>
        </a:graphic>
      </p:graphicFrame>
      <p:pic>
        <p:nvPicPr>
          <p:cNvPr id="1028" name="Picture 4" descr="Tableau Logo for website - Sybyl">
            <a:extLst>
              <a:ext uri="{FF2B5EF4-FFF2-40B4-BE49-F238E27FC236}">
                <a16:creationId xmlns:a16="http://schemas.microsoft.com/office/drawing/2014/main" id="{B1B5D3ED-1182-47B5-9803-2B8C72AD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85" y="3552999"/>
            <a:ext cx="1360747" cy="13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ndas - NumFOCUS">
            <a:extLst>
              <a:ext uri="{FF2B5EF4-FFF2-40B4-BE49-F238E27FC236}">
                <a16:creationId xmlns:a16="http://schemas.microsoft.com/office/drawing/2014/main" id="{BAD1262E-A68A-4675-9145-B048E5595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34" y="5107416"/>
            <a:ext cx="1435433" cy="143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F5809-B17D-495F-BCEB-04F30781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168" y="4827212"/>
            <a:ext cx="1600729" cy="342648"/>
          </a:xfrm>
          <a:prstGeom prst="rect">
            <a:avLst/>
          </a:prstGeom>
        </p:spPr>
      </p:pic>
      <p:pic>
        <p:nvPicPr>
          <p:cNvPr id="2054" name="Picture 6" descr="Pycaret: An Auto ML sword for Data Scientist - Analytics Vidhya ...">
            <a:extLst>
              <a:ext uri="{FF2B5EF4-FFF2-40B4-BE49-F238E27FC236}">
                <a16:creationId xmlns:a16="http://schemas.microsoft.com/office/drawing/2014/main" id="{DBDDD61B-A255-4A95-AD36-39180938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69" y="4506885"/>
            <a:ext cx="1712401" cy="17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ask logo vector">
            <a:extLst>
              <a:ext uri="{FF2B5EF4-FFF2-40B4-BE49-F238E27FC236}">
                <a16:creationId xmlns:a16="http://schemas.microsoft.com/office/drawing/2014/main" id="{E4D854D8-3FF7-44ED-8A9E-D2F7DEE6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054" y="3701964"/>
            <a:ext cx="1418313" cy="14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act.js Logo History – Design, History and Evolution">
            <a:extLst>
              <a:ext uri="{FF2B5EF4-FFF2-40B4-BE49-F238E27FC236}">
                <a16:creationId xmlns:a16="http://schemas.microsoft.com/office/drawing/2014/main" id="{D6A55BA0-7EF3-49FE-8E96-5E12EA01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32" y="3429001"/>
            <a:ext cx="2013937" cy="11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26EF0CE-7838-49ED-8446-A3F155DE4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167" y="4485769"/>
            <a:ext cx="1257894" cy="12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reers - Opportunities | Fannie Mae">
            <a:extLst>
              <a:ext uri="{FF2B5EF4-FFF2-40B4-BE49-F238E27FC236}">
                <a16:creationId xmlns:a16="http://schemas.microsoft.com/office/drawing/2014/main" id="{B8DB4CA8-51B2-4EDE-A5B3-8BFEDC0B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9" y="3454200"/>
            <a:ext cx="2255466" cy="11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John Williams, President, Federal Reserve Bank of New York ...">
            <a:extLst>
              <a:ext uri="{FF2B5EF4-FFF2-40B4-BE49-F238E27FC236}">
                <a16:creationId xmlns:a16="http://schemas.microsoft.com/office/drawing/2014/main" id="{FCD6DF64-A7BF-424A-889D-11C14B0D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8" y="4493999"/>
            <a:ext cx="2060489" cy="5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kit-learn - Wikipedia">
            <a:extLst>
              <a:ext uri="{FF2B5EF4-FFF2-40B4-BE49-F238E27FC236}">
                <a16:creationId xmlns:a16="http://schemas.microsoft.com/office/drawing/2014/main" id="{A61482B8-B966-494D-AF08-CBEEBC43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993" y="3860614"/>
            <a:ext cx="1873043" cy="10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logo vector">
            <a:extLst>
              <a:ext uri="{FF2B5EF4-FFF2-40B4-BE49-F238E27FC236}">
                <a16:creationId xmlns:a16="http://schemas.microsoft.com/office/drawing/2014/main" id="{4BC61E9D-E06C-402A-8568-074DA04E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25" y="4419067"/>
            <a:ext cx="1338341" cy="13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88203-4143-4C24-BAD6-FD017EB477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515" y="5107416"/>
            <a:ext cx="1773548" cy="682487"/>
          </a:xfrm>
          <a:prstGeom prst="rect">
            <a:avLst/>
          </a:prstGeom>
        </p:spPr>
      </p:pic>
      <p:pic>
        <p:nvPicPr>
          <p:cNvPr id="1032" name="Picture 8" descr="Postman logo (With images) | Postman app, Postman, Tech logos">
            <a:extLst>
              <a:ext uri="{FF2B5EF4-FFF2-40B4-BE49-F238E27FC236}">
                <a16:creationId xmlns:a16="http://schemas.microsoft.com/office/drawing/2014/main" id="{DA709BCC-4127-4763-B2C2-A73BED91F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61" y="5107415"/>
            <a:ext cx="1711025" cy="68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 Documentation &amp; Design Tools for Teams | Swagger">
            <a:extLst>
              <a:ext uri="{FF2B5EF4-FFF2-40B4-BE49-F238E27FC236}">
                <a16:creationId xmlns:a16="http://schemas.microsoft.com/office/drawing/2014/main" id="{87F9DEA4-D42A-46AF-BF3D-300AEC909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2" y="5920136"/>
            <a:ext cx="1991541" cy="5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45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30A5-0708-4C24-8004-32B066A1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and 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4E7D-B566-4A22-912A-3807A2120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Kip madden</a:t>
            </a:r>
          </a:p>
        </p:txBody>
      </p:sp>
    </p:spTree>
    <p:extLst>
      <p:ext uri="{BB962C8B-B14F-4D97-AF65-F5344CB8AC3E}">
        <p14:creationId xmlns:p14="http://schemas.microsoft.com/office/powerpoint/2010/main" val="359732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Find the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9F7A82-AE88-4B4C-9F9F-EF445C96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270" y="4229594"/>
            <a:ext cx="8123268" cy="825932"/>
          </a:xfrm>
        </p:spPr>
        <p:txBody>
          <a:bodyPr>
            <a:normAutofit lnSpcReduction="10000"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Freddie Mac 30-yr Mortgage Rates 2000 - Present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10 Year Treasury data 1962 - Present</a:t>
            </a:r>
          </a:p>
        </p:txBody>
      </p:sp>
      <p:pic>
        <p:nvPicPr>
          <p:cNvPr id="14" name="Picture 14" descr="Careers - Opportunities | Fannie Mae">
            <a:extLst>
              <a:ext uri="{FF2B5EF4-FFF2-40B4-BE49-F238E27FC236}">
                <a16:creationId xmlns:a16="http://schemas.microsoft.com/office/drawing/2014/main" id="{2E1059F6-20A3-4380-A3A9-109046147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4" y="2694031"/>
            <a:ext cx="2255466" cy="117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John Williams, President, Federal Reserve Bank of New York ...">
            <a:extLst>
              <a:ext uri="{FF2B5EF4-FFF2-40B4-BE49-F238E27FC236}">
                <a16:creationId xmlns:a16="http://schemas.microsoft.com/office/drawing/2014/main" id="{7E0AA92B-C2F9-4B7E-B801-1C52BDF8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3" y="4383162"/>
            <a:ext cx="2060489" cy="518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299AAC-50EB-48B9-850F-44C78D01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73" y="5322774"/>
            <a:ext cx="1773548" cy="68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925C14-296B-4288-A370-6CF4D20F5CD8}"/>
              </a:ext>
            </a:extLst>
          </p:cNvPr>
          <p:cNvSpPr txBox="1">
            <a:spLocks/>
          </p:cNvSpPr>
          <p:nvPr/>
        </p:nvSpPr>
        <p:spPr>
          <a:xfrm>
            <a:off x="3312270" y="3204742"/>
            <a:ext cx="8123268" cy="727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 3" charset="2"/>
              <a:buChar char=""/>
              <a:defRPr sz="2000" b="0" i="0"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30-year Residential mortgage data from 2000-2019Q1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022C04-E2FE-4038-901F-9CCDFF22C33E}"/>
              </a:ext>
            </a:extLst>
          </p:cNvPr>
          <p:cNvSpPr txBox="1">
            <a:spLocks/>
          </p:cNvSpPr>
          <p:nvPr/>
        </p:nvSpPr>
        <p:spPr>
          <a:xfrm>
            <a:off x="3312270" y="5471971"/>
            <a:ext cx="8123268" cy="61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Confidence data (CCI,BCI,CLI)  2000 - Present</a:t>
            </a:r>
          </a:p>
        </p:txBody>
      </p:sp>
    </p:spTree>
    <p:extLst>
      <p:ext uri="{BB962C8B-B14F-4D97-AF65-F5344CB8AC3E}">
        <p14:creationId xmlns:p14="http://schemas.microsoft.com/office/powerpoint/2010/main" val="3904870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Get the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204FD-4EBE-4952-8CE7-72ABB3E9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45" y="4688633"/>
            <a:ext cx="4317249" cy="127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9F7A82-AE88-4B4C-9F9F-EF445C96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48" y="2694722"/>
            <a:ext cx="10350501" cy="2814234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First Challenge was dealing with the size of the data.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Two major files: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sz="1400" dirty="0"/>
              <a:t>Acquisition (one row for each mortgage loan)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sz="1400" dirty="0"/>
              <a:t>Performance (multiple rows for each payment on a loan)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69F6E-097E-442B-931F-408188B7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988" y="3566806"/>
            <a:ext cx="2486008" cy="47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06115-942B-43F5-9559-0119EB06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786" y="4333861"/>
            <a:ext cx="912412" cy="853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997A4-5664-44A9-A2BF-C171A4759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381" y="5427299"/>
            <a:ext cx="2877231" cy="746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2E282C-A12D-4DFA-B610-8130B6808333}"/>
              </a:ext>
            </a:extLst>
          </p:cNvPr>
          <p:cNvSpPr/>
          <p:nvPr/>
        </p:nvSpPr>
        <p:spPr>
          <a:xfrm rot="20450399">
            <a:off x="5912042" y="4189491"/>
            <a:ext cx="2415766" cy="415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ECEC8D-BD11-4903-9AB3-02F665AEFF95}"/>
              </a:ext>
            </a:extLst>
          </p:cNvPr>
          <p:cNvSpPr/>
          <p:nvPr/>
        </p:nvSpPr>
        <p:spPr>
          <a:xfrm rot="21000238">
            <a:off x="6046591" y="4849725"/>
            <a:ext cx="2718654" cy="415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B4D606-3547-4561-BCF9-FE9A916BB5E5}"/>
              </a:ext>
            </a:extLst>
          </p:cNvPr>
          <p:cNvSpPr/>
          <p:nvPr/>
        </p:nvSpPr>
        <p:spPr>
          <a:xfrm>
            <a:off x="6114725" y="5592903"/>
            <a:ext cx="1863893" cy="415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90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6AB16-9C8D-468C-9D46-6719502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Understanding the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4C3A5-68DE-406A-A3F4-829E1B4E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33" y="2112230"/>
            <a:ext cx="2782660" cy="21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CC280-2548-4580-8FA3-F9B9297D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03" y="3139578"/>
            <a:ext cx="2502768" cy="2355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1A8F8E-444A-4FF4-9E18-9696E8C6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13" y="3086310"/>
            <a:ext cx="6251058" cy="2814234"/>
          </a:xfr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Choose columns to keep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Monthly, Weekly, Daily periods resolved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/>
              <a:t>Join on Date issue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Created New Data – “Premium %”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/>
              <a:t>Day of loan origination obfuscated to month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/>
              <a:t>Aggregated loan payment rows to single row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/>
              <a:t>Delinquencies – Max, Count Bad, Count Good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4F564-F92B-4DBD-B9F6-DC368F0A9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80" y="1722538"/>
            <a:ext cx="3871587" cy="85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5966C-A6D4-4A66-8645-A1CDB682A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11" y="2887106"/>
            <a:ext cx="4258006" cy="95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61F6A-62DD-464C-942F-759E3714E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299" y="4004651"/>
            <a:ext cx="4782380" cy="2593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58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708</Words>
  <Application>Microsoft Office PowerPoint</Application>
  <PresentationFormat>Widescreen</PresentationFormat>
  <Paragraphs>123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</vt:lpstr>
      <vt:lpstr>FannieSaves.WIN SMU Data Science and Visualization Final Project </vt:lpstr>
      <vt:lpstr>Project Introduction</vt:lpstr>
      <vt:lpstr>Original Inspiration</vt:lpstr>
      <vt:lpstr>Project Focus</vt:lpstr>
      <vt:lpstr>Primary Technologies Employed</vt:lpstr>
      <vt:lpstr>EDA and Data Pre-processing</vt:lpstr>
      <vt:lpstr>Find the Data</vt:lpstr>
      <vt:lpstr>Get the Data</vt:lpstr>
      <vt:lpstr>Understanding the Data</vt:lpstr>
      <vt:lpstr>Correlating the Data</vt:lpstr>
      <vt:lpstr>Initial EDA with Tableau Prep Builder</vt:lpstr>
      <vt:lpstr>Can we Classify the Data?</vt:lpstr>
      <vt:lpstr>Loading the BIG Data</vt:lpstr>
      <vt:lpstr>Productionalization of the Data</vt:lpstr>
      <vt:lpstr>Machine Learning</vt:lpstr>
      <vt:lpstr>ML Libraries Used</vt:lpstr>
      <vt:lpstr>Why PyCaret?</vt:lpstr>
      <vt:lpstr>PowerPoint Presentation</vt:lpstr>
      <vt:lpstr>Model Output</vt:lpstr>
      <vt:lpstr>Plotting the Model</vt:lpstr>
      <vt:lpstr>Other Options</vt:lpstr>
      <vt:lpstr>PowerPoint Presentation</vt:lpstr>
      <vt:lpstr>PowerPoint Presentation</vt:lpstr>
      <vt:lpstr>Improving PyCaret</vt:lpstr>
      <vt:lpstr>Web Application and Front End </vt:lpstr>
      <vt:lpstr>Application Demo and Summary</vt:lpstr>
      <vt:lpstr>Thank you! </vt:lpstr>
      <vt:lpstr>Supplemental Slides</vt:lpstr>
      <vt:lpstr>Model Selection utilizing PyCaret –  Our Dynamic Process</vt:lpstr>
      <vt:lpstr>Project and Application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FannieSaves.WIN SMU Data Science and Visualization Final Project</dc:title>
  <dc:creator>Justin Boggs</dc:creator>
  <cp:lastModifiedBy>Scott Whigham</cp:lastModifiedBy>
  <cp:revision>32</cp:revision>
  <dcterms:created xsi:type="dcterms:W3CDTF">2020-05-28T15:44:21Z</dcterms:created>
  <dcterms:modified xsi:type="dcterms:W3CDTF">2020-05-29T01:06:33Z</dcterms:modified>
</cp:coreProperties>
</file>